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8" r:id="rId3"/>
    <p:sldId id="269" r:id="rId4"/>
    <p:sldId id="279" r:id="rId5"/>
    <p:sldId id="271" r:id="rId6"/>
    <p:sldId id="274" r:id="rId7"/>
    <p:sldId id="276" r:id="rId8"/>
    <p:sldId id="277" r:id="rId9"/>
    <p:sldId id="278" r:id="rId10"/>
    <p:sldId id="280" r:id="rId11"/>
    <p:sldId id="272" r:id="rId12"/>
    <p:sldId id="281" r:id="rId13"/>
    <p:sldId id="289" r:id="rId14"/>
    <p:sldId id="283" r:id="rId15"/>
    <p:sldId id="284" r:id="rId16"/>
    <p:sldId id="285" r:id="rId17"/>
    <p:sldId id="286" r:id="rId18"/>
    <p:sldId id="287" r:id="rId19"/>
    <p:sldId id="288" r:id="rId20"/>
    <p:sldId id="270" r:id="rId21"/>
    <p:sldId id="293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04" autoAdjust="0"/>
  </p:normalViewPr>
  <p:slideViewPr>
    <p:cSldViewPr>
      <p:cViewPr varScale="1">
        <p:scale>
          <a:sx n="60" d="100"/>
          <a:sy n="6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413CB-EF89-4549-B49C-E342EF46E3E4}" type="datetimeFigureOut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EDD50-5244-4384-9AFD-1B8C7B2004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54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0805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所以我们建议采取这种方式，现阶段需要设计好</a:t>
            </a:r>
            <a:r>
              <a:rPr lang="en-US" altLang="zh-CN" dirty="0" smtClean="0"/>
              <a:t>class</a:t>
            </a:r>
            <a:r>
              <a:rPr lang="zh-CN" altLang="en-US" dirty="0" smtClean="0"/>
              <a:t>的，及各个</a:t>
            </a:r>
            <a:r>
              <a:rPr lang="en-US" altLang="zh-CN" dirty="0" smtClean="0"/>
              <a:t>class</a:t>
            </a:r>
            <a:r>
              <a:rPr lang="zh-CN" altLang="en-US" dirty="0" smtClean="0"/>
              <a:t>的层次关系。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58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例子在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760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小结一下，</a:t>
            </a:r>
            <a:r>
              <a:rPr lang="en-US" altLang="zh-CN" dirty="0" smtClean="0"/>
              <a:t>1.</a:t>
            </a:r>
            <a:r>
              <a:rPr lang="zh-CN" altLang="en-US" dirty="0" smtClean="0"/>
              <a:t>必须从</a:t>
            </a:r>
            <a:r>
              <a:rPr lang="en-US" altLang="zh-CN" dirty="0" err="1" smtClean="0"/>
              <a:t>Tobject</a:t>
            </a:r>
            <a:r>
              <a:rPr lang="en-US" altLang="zh-CN" dirty="0" smtClean="0"/>
              <a:t> </a:t>
            </a:r>
            <a:r>
              <a:rPr lang="zh-CN" altLang="en-US" dirty="0" smtClean="0"/>
              <a:t>里面派生，</a:t>
            </a:r>
            <a:r>
              <a:rPr lang="en-US" altLang="zh-CN" dirty="0" smtClean="0"/>
              <a:t>2. </a:t>
            </a:r>
            <a:r>
              <a:rPr lang="zh-CN" altLang="en-US" dirty="0" smtClean="0"/>
              <a:t>必须写</a:t>
            </a:r>
            <a:r>
              <a:rPr lang="en-US" altLang="zh-CN" dirty="0" err="1" smtClean="0"/>
              <a:t>LinkDef</a:t>
            </a:r>
            <a:r>
              <a:rPr lang="zh-CN" altLang="en-US" dirty="0" smtClean="0"/>
              <a:t>文件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143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编译运行后得到右下角结构的数据文件。定义</a:t>
            </a:r>
            <a:r>
              <a:rPr lang="en-US" altLang="zh-CN" dirty="0" smtClean="0"/>
              <a:t>Branch</a:t>
            </a:r>
            <a:r>
              <a:rPr lang="zh-CN" altLang="en-US" dirty="0" smtClean="0"/>
              <a:t>使用</a:t>
            </a:r>
            <a:r>
              <a:rPr lang="en-US" altLang="zh-CN" dirty="0" smtClean="0"/>
              <a:t>class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名字，数据成员直接是</a:t>
            </a:r>
            <a:r>
              <a:rPr lang="en-US" altLang="zh-CN" baseline="0" dirty="0" smtClean="0"/>
              <a:t>leaves</a:t>
            </a:r>
            <a:r>
              <a:rPr lang="zh-CN" altLang="en-US" baseline="0" dirty="0" smtClean="0"/>
              <a:t>。 </a:t>
            </a:r>
            <a:r>
              <a:rPr lang="en-US" altLang="zh-CN" baseline="0" dirty="0" smtClean="0"/>
              <a:t>//! </a:t>
            </a:r>
            <a:r>
              <a:rPr lang="zh-CN" altLang="en-US" baseline="0" dirty="0" smtClean="0"/>
              <a:t>表示该数据成员不写入</a:t>
            </a:r>
            <a:r>
              <a:rPr lang="en-US" altLang="zh-CN" baseline="0" dirty="0" smtClean="0"/>
              <a:t>root</a:t>
            </a:r>
            <a:r>
              <a:rPr lang="zh-CN" altLang="en-US" baseline="0" dirty="0" smtClean="0"/>
              <a:t>文件。</a:t>
            </a:r>
            <a:r>
              <a:rPr lang="en-US" altLang="zh-CN" baseline="0" dirty="0" err="1" smtClean="0"/>
              <a:t>Rootcint</a:t>
            </a:r>
            <a:r>
              <a:rPr lang="zh-CN" altLang="en-US" baseline="0" dirty="0" smtClean="0"/>
              <a:t>的语法。回顾</a:t>
            </a:r>
            <a:r>
              <a:rPr lang="en-US" altLang="zh-CN" baseline="0" dirty="0" smtClean="0"/>
              <a:t>BES-III</a:t>
            </a:r>
            <a:r>
              <a:rPr lang="zh-CN" altLang="en-US" baseline="0" dirty="0" smtClean="0"/>
              <a:t>的结构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840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再看</a:t>
            </a:r>
            <a:r>
              <a:rPr lang="en-US" altLang="zh-CN" dirty="0" smtClean="0"/>
              <a:t>BES-III</a:t>
            </a:r>
            <a:r>
              <a:rPr lang="zh-CN" altLang="en-US" dirty="0" smtClean="0"/>
              <a:t>的数据文件，可以证实它是采用了这样的方式。为什么说</a:t>
            </a:r>
            <a:r>
              <a:rPr lang="en-US" altLang="zh-CN" dirty="0" smtClean="0"/>
              <a:t>AMS</a:t>
            </a:r>
            <a:r>
              <a:rPr lang="zh-CN" altLang="en-US" dirty="0" smtClean="0"/>
              <a:t>也是这样做的呢？</a:t>
            </a:r>
            <a:r>
              <a:rPr lang="zh-CN" altLang="en-US" baseline="0" dirty="0" smtClean="0"/>
              <a:t> 因为这样的方式有</a:t>
            </a:r>
            <a:r>
              <a:rPr lang="en-US" altLang="zh-CN" baseline="0" dirty="0" smtClean="0"/>
              <a:t>2</a:t>
            </a:r>
            <a:r>
              <a:rPr lang="zh-CN" altLang="en-US" baseline="0" dirty="0" smtClean="0"/>
              <a:t>个特点，一是必须从</a:t>
            </a:r>
            <a:r>
              <a:rPr lang="en-US" altLang="zh-CN" baseline="0" dirty="0" err="1" smtClean="0"/>
              <a:t>Tobject</a:t>
            </a:r>
            <a:r>
              <a:rPr lang="zh-CN" altLang="en-US" baseline="0" dirty="0" smtClean="0"/>
              <a:t>里面派生出来，这是为了用</a:t>
            </a:r>
            <a:r>
              <a:rPr lang="en-US" altLang="zh-CN" baseline="0" dirty="0" smtClean="0"/>
              <a:t>root</a:t>
            </a:r>
            <a:r>
              <a:rPr lang="zh-CN" altLang="en-US" baseline="0" dirty="0" smtClean="0"/>
              <a:t>的</a:t>
            </a:r>
            <a:r>
              <a:rPr lang="en-US" altLang="zh-CN" baseline="0" dirty="0" smtClean="0"/>
              <a:t>I/O</a:t>
            </a:r>
            <a:r>
              <a:rPr lang="zh-CN" altLang="en-US" baseline="0" dirty="0" smtClean="0"/>
              <a:t>，二是，必须写</a:t>
            </a:r>
            <a:r>
              <a:rPr lang="en-US" altLang="zh-CN" baseline="0" dirty="0" err="1" smtClean="0"/>
              <a:t>LinkDef</a:t>
            </a:r>
            <a:r>
              <a:rPr lang="zh-CN" altLang="en-US" baseline="0" dirty="0" smtClean="0"/>
              <a:t>文件，说明如何将哪些</a:t>
            </a:r>
            <a:r>
              <a:rPr lang="en-US" altLang="zh-CN" baseline="0" dirty="0" smtClean="0"/>
              <a:t>class</a:t>
            </a:r>
            <a:r>
              <a:rPr lang="zh-CN" altLang="en-US" baseline="0" dirty="0" smtClean="0"/>
              <a:t>挂到</a:t>
            </a:r>
            <a:r>
              <a:rPr lang="en-US" altLang="zh-CN" baseline="0" dirty="0" smtClean="0"/>
              <a:t>root</a:t>
            </a:r>
            <a:r>
              <a:rPr lang="zh-CN" altLang="en-US" baseline="0" dirty="0" smtClean="0"/>
              <a:t>里面去。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9779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 smtClean="0"/>
              <a:t>Ttree</a:t>
            </a:r>
            <a:r>
              <a:rPr lang="zh-CN" altLang="en-US" dirty="0" smtClean="0"/>
              <a:t>的其他函数一样使用。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750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EDD50-5244-4384-9AFD-1B8C7B2004CC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3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0DDF-679C-4FF5-B496-C38A550C1E2E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2A8A-E93A-4BCC-9113-C5BECAEC88F0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3E2D-BE5F-4DE2-B39F-0F81145328DE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D238-B919-4BE8-AAC3-50A701595321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4429-B0B3-4342-B8EF-680DFCA6D157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5384-C433-4675-A1E0-F7CC9926FFFE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C4F93-DB01-4470-8A31-739744B47F70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EA8BA-AE2F-4DFF-B127-28C088F085C4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B25B-07A4-4F7F-A03C-A6B559C3B944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55CBD-42A0-47B0-BB95-0907BA1B02ED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41FB-0AB6-4D5C-9FB7-A859CCB69EAF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22D4F-ECEA-49B5-B5D1-F6452345E096}" type="datetime1">
              <a:rPr lang="zh-CN" altLang="en-US" smtClean="0"/>
              <a:t>2014/7/3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iwang@mail.ustc.edu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gs@ustc.edu.c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root.cern.ch/root/html/TTree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tuplizeamsfiles.sourceforge.net/classes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ntuplizeamsfiles.sourceforge.net/LinkDef_8h_source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root.cern.ch/root/html/TTre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ntuplizeamsfiles.sourceforge.net/classes.html" TargetMode="External"/><Relationship Id="rId2" Type="http://schemas.openxmlformats.org/officeDocument/2006/relationships/hyperlink" Target="http://root.cern.ch/download/doc/ROOTUsersGuide.html#the-linkdef.h-fil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pnc.unige.ch/trac/dampe/browser/DmpSoftware/branches/Technical_USTC/rootcintSharedLi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oot.cern.ch/download/doc/ROOTUsersGuide.html#the-linkdef.h-fil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</a:t>
            </a:r>
            <a:r>
              <a:rPr lang="en-US" altLang="zh-CN" dirty="0" smtClean="0"/>
              <a:t>vent </a:t>
            </a:r>
            <a:r>
              <a:rPr lang="en-US" altLang="zh-CN" dirty="0"/>
              <a:t>classes and let root recognized</a:t>
            </a:r>
            <a:r>
              <a:rPr lang="en-US" altLang="zh-CN" dirty="0" smtClean="0"/>
              <a:t> them</a:t>
            </a:r>
            <a:br>
              <a:rPr lang="en-US" altLang="zh-CN" dirty="0" smtClean="0"/>
            </a:br>
            <a:r>
              <a:rPr lang="en-US" altLang="zh-CN" dirty="0" smtClean="0"/>
              <a:t>(How to)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246240"/>
            <a:ext cx="6296744" cy="1415008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Chi WANG (</a:t>
            </a:r>
            <a:r>
              <a:rPr lang="en-US" altLang="zh-CN" dirty="0" smtClean="0">
                <a:hlinkClick r:id="rId3"/>
              </a:rPr>
              <a:t>chiwang@mail.ustc.edu.cn</a:t>
            </a:r>
            <a:r>
              <a:rPr lang="en-US" altLang="zh-CN" dirty="0" smtClean="0"/>
              <a:t>)</a:t>
            </a:r>
          </a:p>
          <a:p>
            <a:r>
              <a:rPr lang="en-US" altLang="zh-CN" dirty="0" err="1"/>
              <a:t>Guangshun</a:t>
            </a:r>
            <a:r>
              <a:rPr lang="en-US" altLang="zh-CN" dirty="0"/>
              <a:t> HUANG (</a:t>
            </a:r>
            <a:r>
              <a:rPr lang="en-US" altLang="zh-CN" dirty="0">
                <a:hlinkClick r:id="rId4"/>
              </a:rPr>
              <a:t>hgs@ustc.edu.cn</a:t>
            </a:r>
            <a:r>
              <a:rPr lang="en-US" altLang="zh-CN" dirty="0" smtClean="0"/>
              <a:t>)</a:t>
            </a: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561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write the data members of </a:t>
            </a:r>
            <a:r>
              <a:rPr lang="en-US" altLang="zh-CN" dirty="0" err="1" smtClean="0"/>
              <a:t>DmpEvtTest</a:t>
            </a:r>
            <a:r>
              <a:rPr lang="en-US" altLang="zh-CN" dirty="0" smtClean="0"/>
              <a:t> into a root file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581128"/>
            <a:ext cx="495526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Sub-directory:	</a:t>
            </a:r>
            <a:r>
              <a:rPr lang="en-US" altLang="zh-CN" sz="2800" dirty="0" err="1" smtClean="0"/>
              <a:t>useLib_Write</a:t>
            </a:r>
            <a:r>
              <a:rPr lang="en-US" altLang="zh-CN" sz="2800" dirty="0" smtClean="0"/>
              <a:t> </a:t>
            </a:r>
            <a:endParaRPr lang="zh-CN" altLang="en-US" sz="2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03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Create root 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600200"/>
            <a:ext cx="8435280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Key points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include </a:t>
            </a:r>
            <a:r>
              <a:rPr lang="en-US" altLang="zh-CN" dirty="0" err="1" smtClean="0"/>
              <a:t>DmpEvtTest.hh</a:t>
            </a:r>
            <a:r>
              <a:rPr lang="en-US" altLang="zh-CN" dirty="0" smtClean="0"/>
              <a:t> (requirement of compilation)</a:t>
            </a:r>
          </a:p>
          <a:p>
            <a:pPr lvl="1"/>
            <a:r>
              <a:rPr lang="en-US" altLang="zh-CN" dirty="0" smtClean="0"/>
              <a:t>Link libDmpEvtTest.so  (compiling and running)</a:t>
            </a:r>
          </a:p>
          <a:p>
            <a:pPr lvl="1"/>
            <a:r>
              <a:rPr lang="en-US" altLang="zh-CN" dirty="0" smtClean="0"/>
              <a:t>Define Branch by  using this function of Tree: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Reference (Case B):</a:t>
            </a:r>
          </a:p>
          <a:p>
            <a:pPr marL="457200" lvl="1" indent="0">
              <a:buNone/>
            </a:pPr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://root.cern.ch/root/html/TTree.html</a:t>
            </a:r>
            <a:endParaRPr lang="en-US" altLang="zh-CN" dirty="0" smtClean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3861048"/>
            <a:ext cx="9396536" cy="340454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8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149080"/>
            <a:ext cx="4752529" cy="381237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340768"/>
            <a:ext cx="8784976" cy="33946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407" y="3933056"/>
            <a:ext cx="3354057" cy="252028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67543" y="4735408"/>
            <a:ext cx="4752529" cy="18619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Create root file</a:t>
            </a:r>
            <a:br>
              <a:rPr lang="en-US" altLang="zh-CN" dirty="0" smtClean="0"/>
            </a:br>
            <a:r>
              <a:rPr lang="en-US" altLang="zh-CN" dirty="0" smtClean="0"/>
              <a:t>(uselibDmpEvtTeest_Write.cc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059832" y="6093296"/>
            <a:ext cx="504056" cy="3980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7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Event format of BES-III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061085"/>
            <a:ext cx="4549642" cy="57522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79912" y="3934797"/>
            <a:ext cx="517045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Our example could get the same structure of root file</a:t>
            </a:r>
          </a:p>
          <a:p>
            <a:r>
              <a:rPr lang="en-US" altLang="zh-CN" dirty="0" smtClean="0"/>
              <a:t>as event format of BES-III</a:t>
            </a:r>
            <a:r>
              <a:rPr lang="en-US" altLang="zh-CN" dirty="0"/>
              <a:t>:</a:t>
            </a:r>
            <a:endParaRPr lang="en-US" altLang="zh-CN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878595" y="5302949"/>
            <a:ext cx="422179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Other Branches are the same as </a:t>
            </a:r>
            <a:r>
              <a:rPr lang="en-US" altLang="zh-CN" dirty="0" err="1" smtClean="0"/>
              <a:t>TDstEvent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Note: </a:t>
            </a:r>
            <a:r>
              <a:rPr lang="en-US" altLang="zh-CN" dirty="0" err="1" smtClean="0">
                <a:solidFill>
                  <a:srgbClr val="FF0000"/>
                </a:solidFill>
              </a:rPr>
              <a:t>TEvtRecObject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>
            <a:off x="791580" y="1403484"/>
            <a:ext cx="82809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5516" y="1187460"/>
            <a:ext cx="59054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Tree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3279" y="3573016"/>
            <a:ext cx="104233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Branches</a:t>
            </a:r>
            <a:endParaRPr lang="zh-CN" altLang="en-US" dirty="0"/>
          </a:p>
        </p:txBody>
      </p:sp>
      <p:cxnSp>
        <p:nvCxnSpPr>
          <p:cNvPr id="15" name="直接箭头连接符 14"/>
          <p:cNvCxnSpPr/>
          <p:nvPr/>
        </p:nvCxnSpPr>
        <p:spPr>
          <a:xfrm flipV="1">
            <a:off x="1115616" y="1638092"/>
            <a:ext cx="792088" cy="19349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1115616" y="3942348"/>
            <a:ext cx="792088" cy="121484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>
            <a:stCxn id="13" idx="3"/>
          </p:cNvCxnSpPr>
          <p:nvPr/>
        </p:nvCxnSpPr>
        <p:spPr>
          <a:xfrm flipV="1">
            <a:off x="1115616" y="3557337"/>
            <a:ext cx="792088" cy="2003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图片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298065"/>
            <a:ext cx="3219227" cy="2418967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12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110" y="3068960"/>
            <a:ext cx="2485714" cy="318095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Provence of AMSDST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4848" y="1412776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AMSDST: </a:t>
            </a:r>
            <a:r>
              <a:rPr lang="en-US" altLang="zh-CN" sz="2000" dirty="0">
                <a:hlinkClick r:id="rId3"/>
              </a:rPr>
              <a:t>http://</a:t>
            </a:r>
            <a:r>
              <a:rPr lang="en-US" altLang="zh-CN" sz="2000" dirty="0" smtClean="0">
                <a:hlinkClick r:id="rId3"/>
              </a:rPr>
              <a:t>ntuplizeamsfiles.sourceforge.net/classes.html</a:t>
            </a:r>
            <a:endParaRPr lang="en-US" altLang="zh-CN" sz="2000" dirty="0" smtClean="0"/>
          </a:p>
          <a:p>
            <a:pPr lvl="1"/>
            <a:r>
              <a:rPr lang="en-US" altLang="zh-CN" dirty="0" smtClean="0"/>
              <a:t>(1) all class inherited </a:t>
            </a:r>
            <a:r>
              <a:rPr lang="en-US" altLang="zh-CN" dirty="0" err="1" smtClean="0"/>
              <a:t>TObject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(2)  </a:t>
            </a:r>
            <a:r>
              <a:rPr lang="en-US" altLang="zh-CN" dirty="0" err="1" smtClean="0"/>
              <a:t>LinkDef.h</a:t>
            </a:r>
            <a:r>
              <a:rPr lang="zh-CN" altLang="en-US" dirty="0"/>
              <a:t> </a:t>
            </a:r>
            <a:r>
              <a:rPr lang="en-US" altLang="zh-CN" dirty="0" smtClean="0"/>
              <a:t>file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6156593"/>
            <a:ext cx="559934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Link of </a:t>
            </a:r>
            <a:r>
              <a:rPr lang="en-US" altLang="zh-CN" sz="1600" b="1" dirty="0" err="1" smtClean="0"/>
              <a:t>LinkDef.h</a:t>
            </a:r>
            <a:r>
              <a:rPr lang="zh-CN" altLang="en-US" sz="1600" dirty="0" smtClean="0"/>
              <a:t>：</a:t>
            </a:r>
            <a:endParaRPr lang="en-US" altLang="zh-CN" sz="1600" dirty="0" smtClean="0"/>
          </a:p>
          <a:p>
            <a:r>
              <a:rPr lang="en-US" altLang="zh-CN" sz="1600" dirty="0">
                <a:hlinkClick r:id="rId4"/>
              </a:rPr>
              <a:t>http://ntuplizeamsfiles.sourceforge.net/LinkDef_8h_source.html</a:t>
            </a:r>
            <a:endParaRPr lang="zh-CN" altLang="en-US" sz="16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398" y="2492896"/>
            <a:ext cx="3619048" cy="38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6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CN" dirty="0"/>
              <a:t>How to read</a:t>
            </a:r>
            <a:r>
              <a:rPr lang="en-US" altLang="zh-CN" dirty="0" smtClean="0"/>
              <a:t> </a:t>
            </a:r>
            <a:r>
              <a:rPr lang="en-US" altLang="zh-CN" dirty="0"/>
              <a:t>the data members of </a:t>
            </a:r>
            <a:r>
              <a:rPr lang="en-US" altLang="zh-CN" dirty="0" err="1"/>
              <a:t>DmpEvtTest</a:t>
            </a:r>
            <a:r>
              <a:rPr lang="en-US" altLang="zh-CN" dirty="0"/>
              <a:t> from</a:t>
            </a:r>
            <a:r>
              <a:rPr lang="en-US" altLang="zh-CN" dirty="0" smtClean="0"/>
              <a:t> </a:t>
            </a:r>
            <a:r>
              <a:rPr lang="en-US" altLang="zh-CN" dirty="0"/>
              <a:t>a root file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581128"/>
            <a:ext cx="487357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Sub-directory:	</a:t>
            </a:r>
            <a:r>
              <a:rPr lang="en-US" altLang="zh-CN" sz="2800" dirty="0" err="1" smtClean="0"/>
              <a:t>useLib_Read</a:t>
            </a:r>
            <a:r>
              <a:rPr lang="en-US" altLang="zh-CN" sz="2800" dirty="0" smtClean="0"/>
              <a:t> </a:t>
            </a:r>
            <a:endParaRPr lang="zh-CN" altLang="en-US" sz="2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8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Read root file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Key points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include </a:t>
            </a:r>
            <a:r>
              <a:rPr lang="en-US" altLang="zh-CN" dirty="0" err="1" smtClean="0"/>
              <a:t>DmpEvtTest.hh</a:t>
            </a:r>
            <a:r>
              <a:rPr lang="en-US" altLang="zh-CN" dirty="0" smtClean="0"/>
              <a:t> (</a:t>
            </a:r>
            <a:r>
              <a:rPr lang="en-US" altLang="zh-CN" dirty="0"/>
              <a:t>requirement of compilation)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Link libDmpEvtTest.so (</a:t>
            </a:r>
            <a:r>
              <a:rPr lang="en-US" altLang="zh-CN" dirty="0"/>
              <a:t>compiling and running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Read Branch by using this function of Tree: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Reference (Case B):</a:t>
            </a:r>
          </a:p>
          <a:p>
            <a:pPr marL="457200" lvl="1" indent="0">
              <a:buNone/>
            </a:pPr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://root.cern.ch/root/html/TTree.html</a:t>
            </a:r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89040"/>
            <a:ext cx="7632848" cy="337452"/>
          </a:xfrm>
          <a:prstGeom prst="rect">
            <a:avLst/>
          </a:prstGeom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03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Read root file</a:t>
            </a:r>
            <a:br>
              <a:rPr lang="en-US" altLang="zh-CN" dirty="0" smtClean="0"/>
            </a:br>
            <a:r>
              <a:rPr lang="en-US" altLang="zh-CN" dirty="0" smtClean="0"/>
              <a:t>(uselibDmpEvtTest_Read.cc)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8496944" cy="4094169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467544" y="3861048"/>
            <a:ext cx="655272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149080"/>
            <a:ext cx="3003203" cy="225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writing and reading are match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Execute write root </a:t>
            </a:r>
            <a:r>
              <a:rPr lang="en-US" altLang="zh-CN" dirty="0"/>
              <a:t>file (</a:t>
            </a:r>
            <a:r>
              <a:rPr lang="en-US" altLang="zh-CN" dirty="0" err="1">
                <a:solidFill>
                  <a:srgbClr val="00B050"/>
                </a:solidFill>
              </a:rPr>
              <a:t>libDmpEvtTest_Write</a:t>
            </a:r>
            <a:r>
              <a:rPr lang="en-US" altLang="zh-CN" dirty="0"/>
              <a:t>),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If </a:t>
            </a:r>
            <a:r>
              <a:rPr lang="en-US" altLang="zh-CN" dirty="0"/>
              <a:t>(</a:t>
            </a:r>
            <a:r>
              <a:rPr lang="en-US" altLang="zh-CN" dirty="0" err="1" smtClean="0"/>
              <a:t>EventID</a:t>
            </a:r>
            <a:r>
              <a:rPr lang="en-US" altLang="zh-CN" dirty="0" smtClean="0"/>
              <a:t> % 100 == 0), Print </a:t>
            </a:r>
            <a:r>
              <a:rPr lang="en-US" altLang="zh-CN" dirty="0"/>
              <a:t>e</a:t>
            </a:r>
            <a:r>
              <a:rPr lang="en-US" altLang="zh-CN" dirty="0" smtClean="0"/>
              <a:t>vent information</a:t>
            </a:r>
            <a:endParaRPr lang="en-US" altLang="zh-CN" dirty="0"/>
          </a:p>
          <a:p>
            <a:r>
              <a:rPr lang="en-US" altLang="zh-CN" dirty="0" smtClean="0"/>
              <a:t>Execute read </a:t>
            </a:r>
            <a:r>
              <a:rPr lang="en-US" altLang="zh-CN" dirty="0"/>
              <a:t>root file (</a:t>
            </a:r>
            <a:r>
              <a:rPr lang="en-US" altLang="zh-CN" dirty="0" err="1">
                <a:solidFill>
                  <a:srgbClr val="00B050"/>
                </a:solidFill>
              </a:rPr>
              <a:t>libDmpEvtTest_Read</a:t>
            </a:r>
            <a:r>
              <a:rPr lang="en-US" altLang="zh-CN" dirty="0" smtClean="0"/>
              <a:t>),</a:t>
            </a:r>
          </a:p>
          <a:p>
            <a:pPr lvl="1"/>
            <a:r>
              <a:rPr lang="en-US" altLang="zh-CN" dirty="0" smtClean="0"/>
              <a:t>If (</a:t>
            </a:r>
            <a:r>
              <a:rPr lang="en-US" altLang="zh-CN" dirty="0" err="1" smtClean="0"/>
              <a:t>EventID</a:t>
            </a:r>
            <a:r>
              <a:rPr lang="en-US" altLang="zh-CN" dirty="0" smtClean="0"/>
              <a:t> </a:t>
            </a:r>
            <a:r>
              <a:rPr lang="en-US" altLang="zh-CN" dirty="0"/>
              <a:t>% 100 == </a:t>
            </a:r>
            <a:r>
              <a:rPr lang="en-US" altLang="zh-CN" dirty="0" smtClean="0"/>
              <a:t>0), Print event information</a:t>
            </a:r>
            <a:endParaRPr lang="zh-CN" altLang="en-US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They are the same.</a:t>
            </a:r>
          </a:p>
          <a:p>
            <a:pPr lvl="1"/>
            <a:r>
              <a:rPr lang="en-US" altLang="zh-CN" dirty="0" smtClean="0"/>
              <a:t>Run example…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0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</a:t>
            </a:r>
            <a:r>
              <a:rPr lang="en-US" altLang="zh-CN" dirty="0"/>
              <a:t>show</a:t>
            </a:r>
            <a:r>
              <a:rPr lang="en-US" altLang="zh-CN" dirty="0" smtClean="0"/>
              <a:t> the method of AMS</a:t>
            </a:r>
            <a:r>
              <a:rPr lang="zh-CN" altLang="en-US" dirty="0"/>
              <a:t> </a:t>
            </a:r>
            <a:r>
              <a:rPr lang="en-US" altLang="zh-CN" dirty="0" smtClean="0"/>
              <a:t>and BES how to develop their software:</a:t>
            </a:r>
          </a:p>
          <a:p>
            <a:pPr lvl="1"/>
            <a:r>
              <a:rPr lang="en-US" altLang="zh-CN" dirty="0" smtClean="0"/>
              <a:t>Integrate their classes and shared library into root</a:t>
            </a:r>
          </a:p>
          <a:p>
            <a:r>
              <a:rPr lang="en-US" altLang="zh-CN" dirty="0" smtClean="0"/>
              <a:t>Write an example to explain how to do so. </a:t>
            </a:r>
          </a:p>
          <a:p>
            <a:r>
              <a:rPr lang="en-US" altLang="zh-CN" dirty="0" smtClean="0"/>
              <a:t>We propose DMPSW should take this method.</a:t>
            </a:r>
          </a:p>
          <a:p>
            <a:r>
              <a:rPr lang="en-US" altLang="zh-CN" dirty="0" smtClean="0"/>
              <a:t>First of all, design classes and their relationship.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0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484784"/>
            <a:ext cx="843528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AMS-02, BES-III use the </a:t>
            </a:r>
            <a:r>
              <a:rPr lang="en-US" altLang="zh-CN" dirty="0" smtClean="0"/>
              <a:t>technical, </a:t>
            </a:r>
            <a:r>
              <a:rPr lang="en-US" altLang="zh-CN" dirty="0"/>
              <a:t>indeed.</a:t>
            </a:r>
          </a:p>
          <a:p>
            <a:r>
              <a:rPr lang="en-US" altLang="zh-CN" dirty="0" smtClean="0"/>
              <a:t>All classes inherit from </a:t>
            </a:r>
            <a:r>
              <a:rPr lang="en-US" altLang="zh-CN" dirty="0" err="1" smtClean="0"/>
              <a:t>TObject</a:t>
            </a:r>
            <a:r>
              <a:rPr lang="en-US" altLang="zh-CN" dirty="0" smtClean="0"/>
              <a:t> of root, in order to use I/O of root. It will be convenient for data change in different packages.</a:t>
            </a:r>
          </a:p>
          <a:p>
            <a:r>
              <a:rPr lang="en-US" altLang="zh-CN" dirty="0" smtClean="0"/>
              <a:t>Advantages</a:t>
            </a:r>
          </a:p>
          <a:p>
            <a:pPr lvl="1"/>
            <a:r>
              <a:rPr lang="en-US" altLang="zh-CN" dirty="0" smtClean="0"/>
              <a:t>more clearly structure</a:t>
            </a:r>
          </a:p>
          <a:p>
            <a:pPr lvl="1"/>
            <a:r>
              <a:rPr lang="en-US" altLang="zh-CN" dirty="0"/>
              <a:t>e</a:t>
            </a:r>
            <a:r>
              <a:rPr lang="en-US" altLang="zh-CN" dirty="0" smtClean="0"/>
              <a:t>asier to write and read root file</a:t>
            </a:r>
          </a:p>
          <a:p>
            <a:pPr lvl="1"/>
            <a:r>
              <a:rPr lang="en-US" altLang="zh-CN" dirty="0"/>
              <a:t>c</a:t>
            </a:r>
            <a:r>
              <a:rPr lang="en-US" altLang="zh-CN" dirty="0" smtClean="0"/>
              <a:t>ould use all functions of </a:t>
            </a:r>
            <a:r>
              <a:rPr lang="en-US" altLang="zh-CN" dirty="0" err="1" smtClean="0"/>
              <a:t>TObject</a:t>
            </a:r>
            <a:r>
              <a:rPr lang="en-US" altLang="zh-CN" dirty="0" smtClean="0"/>
              <a:t>, and I/O of root</a:t>
            </a:r>
          </a:p>
          <a:p>
            <a:pPr lvl="1"/>
            <a:r>
              <a:rPr lang="en-US" altLang="zh-CN" dirty="0" smtClean="0"/>
              <a:t>convenient for information change between different sub-detector</a:t>
            </a:r>
          </a:p>
          <a:p>
            <a:r>
              <a:rPr lang="en-US" altLang="zh-CN" dirty="0"/>
              <a:t>We propose design all classes</a:t>
            </a:r>
            <a:r>
              <a:rPr lang="zh-CN" altLang="en-US" dirty="0"/>
              <a:t> </a:t>
            </a:r>
            <a:r>
              <a:rPr lang="en-US" altLang="zh-CN" dirty="0" smtClean="0"/>
              <a:t>firstly</a:t>
            </a:r>
          </a:p>
          <a:p>
            <a:r>
              <a:rPr lang="en-US" altLang="zh-CN" dirty="0" smtClean="0"/>
              <a:t>The next example will prove the conclusions above, and explain technical details.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50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Source  file of Root:</a:t>
            </a:r>
          </a:p>
          <a:p>
            <a:pPr lvl="1"/>
            <a:r>
              <a:rPr lang="en-US" altLang="zh-CN" dirty="0" smtClean="0"/>
              <a:t>Like </a:t>
            </a:r>
            <a:r>
              <a:rPr lang="zh-CN" altLang="en-US" dirty="0" smtClean="0"/>
              <a:t> </a:t>
            </a:r>
            <a:r>
              <a:rPr lang="en-US" altLang="zh-CN" dirty="0" smtClean="0"/>
              <a:t>package: TMVA</a:t>
            </a:r>
            <a:r>
              <a:rPr lang="zh-CN" altLang="en-US" dirty="0"/>
              <a:t> </a:t>
            </a:r>
            <a:r>
              <a:rPr lang="en-US" altLang="zh-CN" dirty="0" smtClean="0"/>
              <a:t>or </a:t>
            </a:r>
            <a:r>
              <a:rPr lang="en-US" altLang="zh-CN" dirty="0" err="1" smtClean="0"/>
              <a:t>RooFit</a:t>
            </a:r>
            <a:r>
              <a:rPr lang="en-US" altLang="zh-CN" dirty="0" smtClean="0"/>
              <a:t> are good examples.</a:t>
            </a:r>
          </a:p>
          <a:p>
            <a:pPr marL="457200" lvl="1" indent="0">
              <a:buNone/>
            </a:pPr>
            <a:r>
              <a:rPr lang="en-US" altLang="zh-CN" dirty="0" smtClean="0"/>
              <a:t>Them were integrated into root as the way mentioned above</a:t>
            </a:r>
          </a:p>
          <a:p>
            <a:r>
              <a:rPr lang="en-US" altLang="zh-CN" dirty="0"/>
              <a:t>U</a:t>
            </a:r>
            <a:r>
              <a:rPr lang="en-US" altLang="zh-CN" dirty="0" smtClean="0"/>
              <a:t>sers guide of Root:</a:t>
            </a:r>
          </a:p>
          <a:p>
            <a:pPr marL="0" indent="0">
              <a:buNone/>
            </a:pPr>
            <a:r>
              <a:rPr lang="en-US" altLang="zh-CN" dirty="0" smtClean="0">
                <a:hlinkClick r:id="rId2"/>
              </a:rPr>
              <a:t>http</a:t>
            </a:r>
            <a:r>
              <a:rPr lang="en-US" altLang="zh-CN" dirty="0">
                <a:hlinkClick r:id="rId2"/>
              </a:rPr>
              <a:t>://root.cern.ch/download/doc/ROOTUsersGuide.html#the-linkdef.h-file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Chapter 15, 	Adding class</a:t>
            </a:r>
          </a:p>
          <a:p>
            <a:pPr lvl="1"/>
            <a:r>
              <a:rPr lang="en-US" altLang="zh-CN" dirty="0" smtClean="0"/>
              <a:t>Chapter 7,	</a:t>
            </a:r>
            <a:r>
              <a:rPr lang="en-US" altLang="zh-CN" dirty="0" err="1" smtClean="0"/>
              <a:t>Cint</a:t>
            </a:r>
            <a:endParaRPr lang="en-US" altLang="zh-CN" dirty="0" smtClean="0"/>
          </a:p>
          <a:p>
            <a:r>
              <a:rPr lang="en-US" altLang="zh-CN" dirty="0" smtClean="0"/>
              <a:t>AMSDST: </a:t>
            </a:r>
            <a:r>
              <a:rPr lang="en-US" altLang="zh-CN" dirty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ntuplizeamsfiles.sourceforge.net/classes.html</a:t>
            </a:r>
            <a:endParaRPr lang="en-US" altLang="zh-CN" dirty="0" smtClean="0"/>
          </a:p>
          <a:p>
            <a:r>
              <a:rPr lang="en-US" altLang="zh-CN" dirty="0" smtClean="0"/>
              <a:t>Our example is at </a:t>
            </a:r>
            <a:r>
              <a:rPr lang="en-US" altLang="zh-CN" dirty="0" err="1" smtClean="0"/>
              <a:t>dampe@ustc</a:t>
            </a:r>
            <a:r>
              <a:rPr lang="en-US" altLang="zh-CN" dirty="0" smtClean="0"/>
              <a:t> </a:t>
            </a:r>
            <a:r>
              <a:rPr lang="en-US" altLang="zh-CN" dirty="0"/>
              <a:t>: /</a:t>
            </a:r>
            <a:r>
              <a:rPr lang="en-US" altLang="zh-CN" dirty="0" smtClean="0"/>
              <a:t>home/chi/rootcintSharedLib.tar.gz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470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 you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57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To explain</a:t>
            </a:r>
            <a:r>
              <a:rPr lang="en-US" altLang="zh-CN" dirty="0"/>
              <a:t>: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How to write and integrate your class into root</a:t>
            </a:r>
            <a:r>
              <a:rPr lang="en-US" altLang="zh-CN" dirty="0"/>
              <a:t>?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How</a:t>
            </a:r>
            <a:r>
              <a:rPr lang="zh-CN" altLang="en-US" dirty="0"/>
              <a:t> </a:t>
            </a:r>
            <a:r>
              <a:rPr lang="en-US" altLang="zh-CN" dirty="0" smtClean="0"/>
              <a:t>to use them to generate a root file like the structure of data format of BES-III?</a:t>
            </a:r>
          </a:p>
          <a:p>
            <a:pPr lvl="1"/>
            <a:r>
              <a:rPr lang="en-US" altLang="zh-CN" dirty="0" smtClean="0"/>
              <a:t>Does it really convenient while writing and reading root files if we do so?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1600" y="4542219"/>
            <a:ext cx="705678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Example</a:t>
            </a:r>
            <a:r>
              <a:rPr lang="zh-CN" altLang="en-US" sz="2400" dirty="0" smtClean="0"/>
              <a:t>：</a:t>
            </a:r>
            <a:endParaRPr lang="en-US" altLang="zh-CN" sz="2400" dirty="0" smtClean="0"/>
          </a:p>
          <a:p>
            <a:r>
              <a:rPr lang="en-US" altLang="zh-CN" sz="2400" dirty="0">
                <a:hlinkClick r:id="rId3"/>
              </a:rPr>
              <a:t>http://</a:t>
            </a:r>
            <a:r>
              <a:rPr lang="en-US" altLang="zh-CN" sz="2400" dirty="0" smtClean="0">
                <a:hlinkClick r:id="rId3"/>
              </a:rPr>
              <a:t>dpnc.unige.ch/trac/dampe/browser/DmpSoftware/branches/Technical_USTC/rootcintSharedLib</a:t>
            </a:r>
            <a:endParaRPr lang="en-US" altLang="zh-CN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77294" y="6093296"/>
            <a:ext cx="39508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How to run:  read Readme.md</a:t>
            </a:r>
            <a:endParaRPr lang="zh-CN" altLang="en-US" sz="24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62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en-US" altLang="zh-CN" dirty="0"/>
              <a:t>How to write and integrate your class into root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581128"/>
            <a:ext cx="437100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Sub-directory:	</a:t>
            </a:r>
            <a:r>
              <a:rPr lang="en-US" altLang="zh-CN" sz="2800" dirty="0" err="1" smtClean="0"/>
              <a:t>createLib</a:t>
            </a:r>
            <a:r>
              <a:rPr lang="en-US" altLang="zh-CN" sz="2800" dirty="0" smtClean="0"/>
              <a:t> </a:t>
            </a:r>
            <a:endParaRPr lang="zh-CN" altLang="en-US" sz="2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44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write </a:t>
            </a:r>
            <a:r>
              <a:rPr lang="en-US" altLang="zh-CN" dirty="0"/>
              <a:t>and integrate your class into root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Key points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Derive </a:t>
            </a:r>
            <a:r>
              <a:rPr lang="en-US" altLang="zh-CN" dirty="0" err="1" smtClean="0"/>
              <a:t>MyClass</a:t>
            </a:r>
            <a:r>
              <a:rPr lang="en-US" altLang="zh-CN" dirty="0" smtClean="0"/>
              <a:t> from </a:t>
            </a:r>
            <a:r>
              <a:rPr lang="en-US" altLang="zh-CN" dirty="0" err="1" smtClean="0"/>
              <a:t>TObject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Write </a:t>
            </a:r>
            <a:r>
              <a:rPr lang="en-US" altLang="zh-CN" dirty="0" err="1" smtClean="0">
                <a:solidFill>
                  <a:srgbClr val="FF0000"/>
                </a:solidFill>
              </a:rPr>
              <a:t>LinkDef</a:t>
            </a:r>
            <a:r>
              <a:rPr lang="en-US" altLang="zh-CN" dirty="0" err="1" smtClean="0"/>
              <a:t>.h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Generate dictionary by using </a:t>
            </a:r>
            <a:r>
              <a:rPr lang="en-US" altLang="zh-CN" dirty="0" err="1" smtClean="0"/>
              <a:t>rootcint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Compile source files of </a:t>
            </a:r>
            <a:r>
              <a:rPr lang="en-US" altLang="zh-CN" dirty="0" err="1" smtClean="0"/>
              <a:t>MyClass</a:t>
            </a:r>
            <a:r>
              <a:rPr lang="en-US" altLang="zh-CN" dirty="0" smtClean="0"/>
              <a:t> and Dictionary, to create a shared library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51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1488903"/>
            <a:ext cx="5976664" cy="479434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write and integrate your class into root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 (</a:t>
            </a:r>
            <a:r>
              <a:rPr lang="en-US" altLang="zh-CN" dirty="0" err="1" smtClean="0"/>
              <a:t>DmpEvtTest.hh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96136" y="2276872"/>
            <a:ext cx="267329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Public derive from </a:t>
            </a:r>
            <a:r>
              <a:rPr lang="en-US" altLang="zh-CN" dirty="0" err="1" smtClean="0"/>
              <a:t>TObject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95736" y="6063679"/>
            <a:ext cx="5732147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&gt;= 1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use I/O of root</a:t>
            </a:r>
            <a:r>
              <a:rPr lang="zh-CN" altLang="en-US" sz="2400" dirty="0" smtClean="0"/>
              <a:t>；</a:t>
            </a:r>
            <a:r>
              <a:rPr lang="en-US" altLang="zh-CN" sz="2400" dirty="0" smtClean="0"/>
              <a:t> </a:t>
            </a:r>
            <a:r>
              <a:rPr lang="en-US" altLang="zh-CN" sz="2400" dirty="0" smtClean="0">
                <a:solidFill>
                  <a:srgbClr val="FF0000"/>
                </a:solidFill>
              </a:rPr>
              <a:t>0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NOT use I/O of root.</a:t>
            </a:r>
            <a:endParaRPr lang="zh-CN" alt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375233" y="4715852"/>
            <a:ext cx="353308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Must define the default constructor</a:t>
            </a:r>
            <a:endParaRPr lang="zh-CN" altLang="en-US" dirty="0"/>
          </a:p>
        </p:txBody>
      </p:sp>
      <p:cxnSp>
        <p:nvCxnSpPr>
          <p:cNvPr id="20" name="直接箭头连接符 19"/>
          <p:cNvCxnSpPr>
            <a:stCxn id="19" idx="1"/>
          </p:cNvCxnSpPr>
          <p:nvPr/>
        </p:nvCxnSpPr>
        <p:spPr>
          <a:xfrm flipH="1">
            <a:off x="3131840" y="4900518"/>
            <a:ext cx="2243393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092914" y="5361438"/>
            <a:ext cx="352927" cy="164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stCxn id="11" idx="0"/>
          </p:cNvCxnSpPr>
          <p:nvPr/>
        </p:nvCxnSpPr>
        <p:spPr>
          <a:xfrm flipH="1" flipV="1">
            <a:off x="3923949" y="5424899"/>
            <a:ext cx="1137861" cy="63878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4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write and integrate your class into root</a:t>
            </a:r>
            <a:br>
              <a:rPr lang="en-US" altLang="zh-CN" dirty="0"/>
            </a:br>
            <a:r>
              <a:rPr lang="en-US" altLang="zh-CN" dirty="0"/>
              <a:t> </a:t>
            </a:r>
            <a:r>
              <a:rPr lang="en-US" altLang="zh-CN" dirty="0" smtClean="0"/>
              <a:t>(DmpEvtTest.cc)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700808"/>
            <a:ext cx="6012114" cy="4824536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360040" y="2996952"/>
            <a:ext cx="694826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780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write and integrate your class into root</a:t>
            </a:r>
            <a:br>
              <a:rPr lang="en-US" altLang="zh-CN" dirty="0"/>
            </a:br>
            <a:r>
              <a:rPr lang="en-US" altLang="zh-CN" dirty="0"/>
              <a:t> 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TestLinkDef.h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88" y="2276872"/>
            <a:ext cx="6485840" cy="33227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9844" y="5127575"/>
            <a:ext cx="351243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Tell root to link which class</a:t>
            </a:r>
            <a:endParaRPr lang="zh-CN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971391" y="5877272"/>
            <a:ext cx="7273017" cy="646331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Sytanx</a:t>
            </a:r>
            <a:r>
              <a:rPr lang="en-US" altLang="zh-CN" dirty="0" smtClean="0"/>
              <a:t> of </a:t>
            </a:r>
            <a:r>
              <a:rPr lang="en-US" altLang="zh-CN" dirty="0" err="1" smtClean="0"/>
              <a:t>LinkDef</a:t>
            </a:r>
            <a:r>
              <a:rPr lang="en-US" altLang="zh-CN" dirty="0" smtClean="0"/>
              <a:t> file:</a:t>
            </a:r>
          </a:p>
          <a:p>
            <a:r>
              <a:rPr lang="en-US" altLang="zh-CN" dirty="0">
                <a:hlinkClick r:id="rId3"/>
              </a:rPr>
              <a:t>http://root.cern.ch/download/doc/ROOTUsersGuide.html#the-linkdef.h-file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1628800"/>
            <a:ext cx="822750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Must include string ”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LinkDef</a:t>
            </a:r>
            <a:r>
              <a:rPr lang="en-US" altLang="zh-CN" sz="2400" dirty="0" smtClean="0"/>
              <a:t>”, like </a:t>
            </a:r>
            <a:r>
              <a:rPr lang="en-US" altLang="zh-CN" sz="2400" dirty="0" err="1" smtClean="0"/>
              <a:t>My</a:t>
            </a:r>
            <a:r>
              <a:rPr lang="en-US" altLang="zh-CN" sz="2400" dirty="0" err="1" smtClean="0">
                <a:solidFill>
                  <a:srgbClr val="FF0000"/>
                </a:solidFill>
              </a:rPr>
              <a:t>LinkDef</a:t>
            </a:r>
            <a:r>
              <a:rPr lang="en-US" altLang="zh-CN" sz="2400" dirty="0" err="1" smtClean="0"/>
              <a:t>.</a:t>
            </a:r>
            <a:r>
              <a:rPr lang="en-US" altLang="zh-CN" sz="2400" b="1" dirty="0" err="1" smtClean="0"/>
              <a:t>hh</a:t>
            </a:r>
            <a:r>
              <a:rPr lang="en-US" altLang="zh-CN" sz="2400" dirty="0" smtClean="0"/>
              <a:t>, Test</a:t>
            </a:r>
            <a:r>
              <a:rPr lang="en-US" altLang="zh-CN" sz="2400" dirty="0" smtClean="0">
                <a:solidFill>
                  <a:srgbClr val="FF0000"/>
                </a:solidFill>
              </a:rPr>
              <a:t>LinkDef</a:t>
            </a:r>
            <a:r>
              <a:rPr lang="en-US" altLang="zh-CN" sz="2400" dirty="0" smtClean="0"/>
              <a:t>2.h</a:t>
            </a:r>
            <a:endParaRPr lang="zh-CN" altLang="en-US" sz="2400" dirty="0"/>
          </a:p>
        </p:txBody>
      </p:sp>
      <p:cxnSp>
        <p:nvCxnSpPr>
          <p:cNvPr id="7" name="直接箭头连接符 6"/>
          <p:cNvCxnSpPr>
            <a:stCxn id="5" idx="0"/>
          </p:cNvCxnSpPr>
          <p:nvPr/>
        </p:nvCxnSpPr>
        <p:spPr>
          <a:xfrm flipH="1" flipV="1">
            <a:off x="3923928" y="4767535"/>
            <a:ext cx="1412134" cy="36004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90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write and integrate your class into root</a:t>
            </a:r>
            <a:br>
              <a:rPr lang="en-US" altLang="zh-CN" dirty="0"/>
            </a:br>
            <a:r>
              <a:rPr lang="en-US" altLang="zh-CN" dirty="0"/>
              <a:t> </a:t>
            </a:r>
            <a:r>
              <a:rPr lang="en-US" altLang="zh-CN" dirty="0" smtClean="0"/>
              <a:t>(use </a:t>
            </a:r>
            <a:r>
              <a:rPr lang="en-US" altLang="zh-CN" dirty="0" err="1" smtClean="0"/>
              <a:t>rootcint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4133056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rootcint</a:t>
            </a:r>
            <a:r>
              <a:rPr lang="en-US" altLang="zh-CN" dirty="0" smtClean="0"/>
              <a:t> –f </a:t>
            </a:r>
            <a:r>
              <a:rPr lang="en-US" altLang="zh-CN" dirty="0" smtClean="0">
                <a:solidFill>
                  <a:srgbClr val="FF0000"/>
                </a:solidFill>
              </a:rPr>
              <a:t>DmpEvtTest_Dict.cc</a:t>
            </a:r>
            <a:r>
              <a:rPr lang="en-US" altLang="zh-CN" dirty="0" smtClean="0"/>
              <a:t> –c –p </a:t>
            </a:r>
            <a:r>
              <a:rPr lang="en-US" altLang="zh-CN" dirty="0" err="1" smtClean="0"/>
              <a:t>DmpEvtTest.hh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Test</a:t>
            </a:r>
            <a:r>
              <a:rPr lang="en-US" altLang="zh-CN" dirty="0" err="1" smtClean="0">
                <a:solidFill>
                  <a:srgbClr val="FF0000"/>
                </a:solidFill>
              </a:rPr>
              <a:t>LinkDef</a:t>
            </a:r>
            <a:r>
              <a:rPr lang="en-US" altLang="zh-CN" dirty="0" err="1" smtClean="0"/>
              <a:t>.h</a:t>
            </a:r>
            <a:endParaRPr lang="en-US" altLang="zh-CN" dirty="0"/>
          </a:p>
          <a:p>
            <a:pPr lvl="1"/>
            <a:r>
              <a:rPr lang="en-US" altLang="zh-CN" dirty="0" smtClean="0"/>
              <a:t>The last file must be </a:t>
            </a:r>
            <a:r>
              <a:rPr lang="en-US" altLang="zh-CN" b="1" dirty="0" err="1" smtClean="0"/>
              <a:t>LinkDef</a:t>
            </a:r>
            <a:r>
              <a:rPr lang="en-US" altLang="zh-CN" dirty="0" err="1" smtClean="0"/>
              <a:t>.h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Then will generate the dictionary: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DmpEvtTest_Dict.cc </a:t>
            </a:r>
            <a:r>
              <a:rPr lang="en-US" altLang="zh-CN" dirty="0" smtClean="0"/>
              <a:t>and </a:t>
            </a:r>
            <a:r>
              <a:rPr lang="en-US" altLang="zh-CN" dirty="0" err="1" smtClean="0">
                <a:solidFill>
                  <a:srgbClr val="FF0000"/>
                </a:solidFill>
              </a:rPr>
              <a:t>DmpEvtTest_Dict.h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4"/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Create shared library use: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en-US" altLang="zh-CN" dirty="0" smtClean="0"/>
              <a:t>DmpEvtTest.cc</a:t>
            </a:r>
            <a:r>
              <a:rPr lang="zh-CN" altLang="en-US" dirty="0"/>
              <a:t> </a:t>
            </a:r>
            <a:r>
              <a:rPr lang="en-US" altLang="zh-CN" dirty="0" smtClean="0"/>
              <a:t>and DmpEvtTest_Dict.cc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5733256"/>
            <a:ext cx="8048293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Execute “</a:t>
            </a:r>
            <a:r>
              <a:rPr lang="en-US" altLang="zh-CN" sz="2400" b="1" dirty="0" err="1" smtClean="0">
                <a:solidFill>
                  <a:srgbClr val="FF0000"/>
                </a:solidFill>
              </a:rPr>
              <a:t>scons</a:t>
            </a:r>
            <a:r>
              <a:rPr lang="en-US" altLang="zh-CN" sz="2400" dirty="0" smtClean="0"/>
              <a:t>” under </a:t>
            </a:r>
            <a:r>
              <a:rPr lang="en-US" altLang="zh-CN" sz="2400" dirty="0" err="1" smtClean="0"/>
              <a:t>createLib</a:t>
            </a:r>
            <a:r>
              <a:rPr lang="en-US" altLang="zh-CN" sz="2400" dirty="0" smtClean="0"/>
              <a:t>, will do the 2 steps above, and</a:t>
            </a:r>
          </a:p>
          <a:p>
            <a:r>
              <a:rPr lang="en-US" altLang="zh-CN" sz="2400" dirty="0" smtClean="0"/>
              <a:t>create libDmpEvtTest.</a:t>
            </a:r>
            <a:r>
              <a:rPr lang="en-US" altLang="zh-CN" sz="2400" dirty="0" smtClean="0">
                <a:solidFill>
                  <a:srgbClr val="FF0000"/>
                </a:solidFill>
              </a:rPr>
              <a:t>so</a:t>
            </a:r>
            <a:endParaRPr lang="zh-CN" altLang="en-US" sz="24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894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</TotalTime>
  <Words>824</Words>
  <Application>Microsoft Office PowerPoint</Application>
  <PresentationFormat>全屏显示(4:3)</PresentationFormat>
  <Paragraphs>145</Paragraphs>
  <Slides>21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Event classes and let root recognized them (How to)</vt:lpstr>
      <vt:lpstr>Introduction</vt:lpstr>
      <vt:lpstr>Example</vt:lpstr>
      <vt:lpstr>How to write and integrate your class into root</vt:lpstr>
      <vt:lpstr>write and integrate your class into root</vt:lpstr>
      <vt:lpstr>write and integrate your class into root  (DmpEvtTest.hh)</vt:lpstr>
      <vt:lpstr>write and integrate your class into root  (DmpEvtTest.cc)</vt:lpstr>
      <vt:lpstr>write and integrate your class into root  (TestLinkDef.h)</vt:lpstr>
      <vt:lpstr>write and integrate your class into root  (use rootcint)</vt:lpstr>
      <vt:lpstr>How to write the data members of DmpEvtTest into a root file</vt:lpstr>
      <vt:lpstr>Create root file</vt:lpstr>
      <vt:lpstr>Create root file (uselibDmpEvtTeest_Write.cc)</vt:lpstr>
      <vt:lpstr>Event format of BES-III</vt:lpstr>
      <vt:lpstr>Provence of AMSDST</vt:lpstr>
      <vt:lpstr>How to read the data members of DmpEvtTest from a root file</vt:lpstr>
      <vt:lpstr>Read root file</vt:lpstr>
      <vt:lpstr>Read root file (uselibDmpEvtTest_Read.cc)</vt:lpstr>
      <vt:lpstr>writing and reading are match</vt:lpstr>
      <vt:lpstr>Summary</vt:lpstr>
      <vt:lpstr>Reference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sony</dc:creator>
  <cp:lastModifiedBy>ChiWANG</cp:lastModifiedBy>
  <cp:revision>481</cp:revision>
  <dcterms:created xsi:type="dcterms:W3CDTF">2013-11-14T14:02:25Z</dcterms:created>
  <dcterms:modified xsi:type="dcterms:W3CDTF">2014-07-03T09:51:48Z</dcterms:modified>
</cp:coreProperties>
</file>